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4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39"/>
    <p:restoredTop sz="84669" autoAdjust="0"/>
  </p:normalViewPr>
  <p:slideViewPr>
    <p:cSldViewPr snapToGrid="0" snapToObjects="1">
      <p:cViewPr varScale="1">
        <p:scale>
          <a:sx n="101" d="100"/>
          <a:sy n="101" d="100"/>
        </p:scale>
        <p:origin x="11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96B22-ED92-664F-8B69-BDB4C819F740}" type="datetimeFigureOut">
              <a:rPr lang="en-US" smtClean="0"/>
              <a:t>3/26/17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5044B-8637-E745-8CE0-03B36DD65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4200">
                <a:solidFill>
                  <a:schemeClr val="tx1"/>
                </a:solidFill>
                <a:latin typeface="Corbel" charset="0"/>
                <a:ea typeface="ＭＳ Ｐゴシック" charset="0"/>
                <a:cs typeface="Arial" charset="0"/>
              </a:defRPr>
            </a:lvl1pPr>
            <a:lvl2pPr marL="702756" indent="-270291" defTabSz="912983" eaLnBrk="0" hangingPunct="0">
              <a:defRPr sz="42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2pPr>
            <a:lvl3pPr marL="1081164" indent="-216233" defTabSz="912983" eaLnBrk="0" hangingPunct="0">
              <a:defRPr sz="42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3pPr>
            <a:lvl4pPr marL="1513629" indent="-216233" defTabSz="912983" eaLnBrk="0" hangingPunct="0">
              <a:defRPr sz="42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4pPr>
            <a:lvl5pPr marL="1946095" indent="-216233" defTabSz="912983" eaLnBrk="0" hangingPunct="0">
              <a:defRPr sz="42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98FA04-5DA4-AA49-A6AF-549FBAEFFA7E}" type="slidenum">
              <a:rPr lang="en-US" sz="1200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4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3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3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2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0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340E-34FC-D246-9A04-3ABC90D34E6B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B4474-58BC-0940-B548-80B87FF7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3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8888"/>
          </a:xfrm>
        </p:spPr>
        <p:txBody>
          <a:bodyPr>
            <a:normAutofit/>
          </a:bodyPr>
          <a:lstStyle/>
          <a:p>
            <a:r>
              <a:rPr lang="en-US" dirty="0" smtClean="0"/>
              <a:t>To Know from Trees &amp; </a:t>
            </a:r>
            <a:r>
              <a:rPr lang="en-US" dirty="0" err="1" smtClean="0"/>
              <a:t>Kellas</a:t>
            </a:r>
            <a:r>
              <a:rPr lang="en-US" dirty="0" smtClean="0"/>
              <a:t>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92" y="1079669"/>
            <a:ext cx="8744047" cy="560395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Positive outcomes of storytelling for </a:t>
            </a:r>
            <a:r>
              <a:rPr lang="en-US" dirty="0" err="1" smtClean="0">
                <a:solidFill>
                  <a:srgbClr val="800000"/>
                </a:solidFill>
              </a:rPr>
              <a:t>indiv’s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Co-construction – what it is &amp; how it works in storytelling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Define &amp; give Ex’s of each joint storytelling </a:t>
            </a:r>
            <a:r>
              <a:rPr lang="en-US" dirty="0" err="1" smtClean="0">
                <a:solidFill>
                  <a:srgbClr val="008000"/>
                </a:solidFill>
              </a:rPr>
              <a:t>behav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Engagement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Turn-taking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Perspective-taking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Coherence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Satisfaction, Cohesion, Supportiveness &amp; Adaptability worked for each of the 4 </a:t>
            </a:r>
            <a:r>
              <a:rPr lang="en-US" dirty="0" err="1" smtClean="0">
                <a:solidFill>
                  <a:srgbClr val="0000FF"/>
                </a:solidFill>
              </a:rPr>
              <a:t>behav’s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116" y="957778"/>
            <a:ext cx="8964884" cy="4764315"/>
          </a:xfrm>
          <a:prstGeom prst="rect">
            <a:avLst/>
          </a:prstGeom>
          <a:noFill/>
        </p:spPr>
        <p:txBody>
          <a:bodyPr wrap="square" lIns="91374" tIns="45687" rIns="91374" bIns="45687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rbe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ja-JP" alt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“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Stories and narratives are often used interchangeably, as synonyms. But here I will draw a crucial distinction between the two. </a:t>
            </a:r>
            <a:r>
              <a:rPr lang="en-US" sz="2800" b="1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Narratives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are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                                       – 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they persist indefinitely. They invite, even demand, action by participants and they reach out to embrace as many participants as possible. They are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                                    , 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being shaped and filled in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                                         . 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. . </a:t>
            </a:r>
            <a:r>
              <a:rPr lang="en-US" sz="2800" b="1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Stories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are about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                                     and                      while 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narratives are about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                        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and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                   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                              </a:t>
            </a:r>
            <a:r>
              <a:rPr 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.</a:t>
            </a:r>
            <a:r>
              <a:rPr lang="ja-JP" altLang="en-US" sz="2800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”</a:t>
            </a:r>
            <a:endParaRPr lang="en-US" sz="2800" dirty="0">
              <a:solidFill>
                <a:srgbClr val="660066"/>
              </a:solidFill>
              <a:latin typeface="Calibri" charset="0"/>
              <a:cs typeface="ＭＳ Ｐゴシック" charset="0"/>
            </a:endParaRPr>
          </a:p>
          <a:p>
            <a:pPr algn="r" eaLnBrk="1" hangingPunct="1">
              <a:lnSpc>
                <a:spcPct val="110000"/>
              </a:lnSpc>
            </a:pPr>
            <a:r>
              <a:rPr lang="en-US" sz="2400" i="1" dirty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 </a:t>
            </a:r>
            <a:r>
              <a:rPr lang="en-US" sz="2400" i="1" dirty="0" smtClean="0">
                <a:solidFill>
                  <a:srgbClr val="660066"/>
                </a:solidFill>
                <a:latin typeface="Calibri" charset="0"/>
                <a:cs typeface="ＭＳ Ｐゴシック" charset="0"/>
              </a:rPr>
              <a:t>Hagel (2011)</a:t>
            </a:r>
            <a:endParaRPr lang="en-US" sz="2400" i="1" dirty="0">
              <a:solidFill>
                <a:srgbClr val="660066"/>
              </a:solidFill>
              <a:latin typeface="Calibri" charset="0"/>
              <a:cs typeface="ＭＳ Ｐゴシック" charset="0"/>
            </a:endParaRPr>
          </a:p>
        </p:txBody>
      </p:sp>
      <p:sp>
        <p:nvSpPr>
          <p:cNvPr id="53251" name="TextBox 2"/>
          <p:cNvSpPr txBox="1">
            <a:spLocks noChangeArrowheads="1"/>
          </p:cNvSpPr>
          <p:nvPr/>
        </p:nvSpPr>
        <p:spPr bwMode="auto">
          <a:xfrm>
            <a:off x="179116" y="13302"/>
            <a:ext cx="5346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7" rIns="91374" bIns="45687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rbe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660066"/>
                </a:solidFill>
                <a:cs typeface="ＭＳ Ｐゴシック" charset="0"/>
              </a:rPr>
              <a:t>Narratives vs. Stories</a:t>
            </a:r>
          </a:p>
        </p:txBody>
      </p:sp>
    </p:spTree>
    <p:extLst>
      <p:ext uri="{BB962C8B-B14F-4D97-AF65-F5344CB8AC3E}">
        <p14:creationId xmlns:p14="http://schemas.microsoft.com/office/powerpoint/2010/main" val="28487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en-US" sz="5400" b="1">
                <a:latin typeface="Corbel" charset="0"/>
                <a:cs typeface="Arial" charset="0"/>
              </a:rPr>
              <a:t>Building Blocks of Narrative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00600"/>
          </a:xfrm>
        </p:spPr>
        <p:txBody>
          <a:bodyPr>
            <a:normAutofit/>
          </a:bodyPr>
          <a:lstStyle/>
          <a:p>
            <a:pPr marL="463550" indent="-4635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                            </a:t>
            </a: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used </a:t>
            </a: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&amp;</a:t>
            </a: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 evoked</a:t>
            </a:r>
            <a:endParaRPr lang="en-US" sz="3400" dirty="0">
              <a:solidFill>
                <a:srgbClr val="660066"/>
              </a:solidFill>
              <a:latin typeface="Corbel" charset="0"/>
              <a:cs typeface="Arial" charset="0"/>
            </a:endParaRPr>
          </a:p>
          <a:p>
            <a:pPr marL="463550" indent="-4635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E</a:t>
            </a: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lements &amp; </a:t>
            </a: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tools of </a:t>
            </a: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“good storytelling”</a:t>
            </a:r>
            <a:endParaRPr lang="en-US" sz="3400" dirty="0">
              <a:solidFill>
                <a:srgbClr val="660066"/>
              </a:solidFill>
              <a:latin typeface="Corbel" charset="0"/>
              <a:cs typeface="Arial" charset="0"/>
            </a:endParaRPr>
          </a:p>
          <a:p>
            <a:pPr marL="463550" indent="-4635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Awareness of </a:t>
            </a: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                                                          , </a:t>
            </a: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stories, myths &amp;</a:t>
            </a: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 </a:t>
            </a: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parables</a:t>
            </a:r>
          </a:p>
          <a:p>
            <a:pPr marL="463550" indent="-4635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Tapping into </a:t>
            </a:r>
            <a:r>
              <a:rPr lang="en-US" sz="3400" i="1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    </a:t>
            </a:r>
            <a:endParaRPr lang="en-US" sz="3400" dirty="0">
              <a:solidFill>
                <a:srgbClr val="660066"/>
              </a:solidFill>
              <a:latin typeface="Corbel" charset="0"/>
              <a:cs typeface="Arial" charset="0"/>
            </a:endParaRPr>
          </a:p>
          <a:p>
            <a:pPr marL="463550" indent="-4635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“Common </a:t>
            </a: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sense</a:t>
            </a:r>
            <a:r>
              <a:rPr lang="ja-JP" alt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”</a:t>
            </a: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 </a:t>
            </a: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descript. </a:t>
            </a:r>
            <a:r>
              <a:rPr lang="en-US" sz="3400" dirty="0">
                <a:solidFill>
                  <a:srgbClr val="660066"/>
                </a:solidFill>
                <a:latin typeface="Corbel" charset="0"/>
                <a:cs typeface="Arial" charset="0"/>
              </a:rPr>
              <a:t>of </a:t>
            </a:r>
            <a:r>
              <a:rPr lang="en-US" sz="3400" dirty="0" smtClean="0">
                <a:solidFill>
                  <a:srgbClr val="660066"/>
                </a:solidFill>
                <a:latin typeface="Corbel" charset="0"/>
                <a:cs typeface="Arial" charset="0"/>
              </a:rPr>
              <a:t>   </a:t>
            </a:r>
            <a:endParaRPr lang="en-US" sz="3400" dirty="0">
              <a:solidFill>
                <a:srgbClr val="660066"/>
              </a:solidFill>
              <a:latin typeface="Corbel" charset="0"/>
              <a:cs typeface="Arial" charset="0"/>
            </a:endParaRPr>
          </a:p>
          <a:p>
            <a:pPr marL="463550" indent="-4635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endParaRPr lang="en-US" sz="3400" dirty="0">
              <a:solidFill>
                <a:srgbClr val="660066"/>
              </a:solidFill>
              <a:latin typeface="Corbel" charset="0"/>
              <a:cs typeface="Arial" charset="0"/>
            </a:endParaRPr>
          </a:p>
          <a:p>
            <a:pPr marL="463550" indent="-4635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endParaRPr lang="en-US" sz="3400" dirty="0">
              <a:solidFill>
                <a:srgbClr val="660066"/>
              </a:solidFill>
              <a:latin typeface="Corbe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87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“Do You Know” Study</a:t>
            </a:r>
            <a:br>
              <a:rPr lang="en-US" dirty="0" smtClean="0"/>
            </a:br>
            <a:r>
              <a:rPr lang="en-US" sz="2400" dirty="0" smtClean="0"/>
              <a:t>(Duke, Lazarus &amp; </a:t>
            </a:r>
            <a:r>
              <a:rPr lang="en-US" sz="2400" dirty="0" err="1" smtClean="0"/>
              <a:t>Fivush</a:t>
            </a:r>
            <a:r>
              <a:rPr lang="en-US" sz="2400" dirty="0" smtClean="0"/>
              <a:t>, 2008)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9523"/>
            <a:ext cx="9144000" cy="493767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8000"/>
                </a:solidFill>
              </a:rPr>
              <a:t>                                    </a:t>
            </a:r>
            <a:r>
              <a:rPr lang="en-US" sz="36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3600" dirty="0" smtClean="0">
                <a:solidFill>
                  <a:srgbClr val="008000"/>
                </a:solidFill>
                <a:sym typeface="Wingdings"/>
              </a:rPr>
              <a:t>family resilience AND… kids’:</a:t>
            </a:r>
          </a:p>
          <a:p>
            <a:pPr lvl="1"/>
            <a:r>
              <a:rPr lang="en-US" sz="3600" dirty="0">
                <a:solidFill>
                  <a:srgbClr val="008000"/>
                </a:solidFill>
                <a:sym typeface="Wingdings"/>
              </a:rPr>
              <a:t>S</a:t>
            </a:r>
            <a:r>
              <a:rPr lang="en-US" sz="3600" dirty="0" smtClean="0">
                <a:solidFill>
                  <a:srgbClr val="008000"/>
                </a:solidFill>
                <a:sym typeface="Wingdings"/>
              </a:rPr>
              <a:t>ense of </a:t>
            </a:r>
            <a:r>
              <a:rPr lang="en-US" sz="3600" dirty="0" smtClean="0">
                <a:solidFill>
                  <a:srgbClr val="008000"/>
                </a:solidFill>
                <a:sym typeface="Wingdings"/>
              </a:rPr>
              <a:t>  </a:t>
            </a:r>
            <a:endParaRPr lang="en-US" sz="3600" dirty="0" smtClean="0">
              <a:solidFill>
                <a:srgbClr val="008000"/>
              </a:solidFill>
              <a:sym typeface="Wingdings"/>
            </a:endParaRPr>
          </a:p>
          <a:p>
            <a:pPr lvl="1"/>
            <a:r>
              <a:rPr lang="en-US" sz="3600" dirty="0" smtClean="0">
                <a:solidFill>
                  <a:srgbClr val="008000"/>
                </a:solidFill>
                <a:sym typeface="Wingdings"/>
              </a:rPr>
              <a:t>  </a:t>
            </a:r>
            <a:endParaRPr lang="en-US" sz="3600" dirty="0" smtClean="0">
              <a:solidFill>
                <a:srgbClr val="008000"/>
              </a:solidFill>
              <a:sym typeface="Wingdings"/>
            </a:endParaRPr>
          </a:p>
          <a:p>
            <a:pPr lvl="1"/>
            <a:r>
              <a:rPr lang="en-US" sz="3600" dirty="0" smtClean="0">
                <a:solidFill>
                  <a:srgbClr val="008000"/>
                </a:solidFill>
                <a:sym typeface="Wingdings"/>
              </a:rPr>
              <a:t>Percept’s of </a:t>
            </a:r>
            <a:r>
              <a:rPr lang="en-US" sz="3600" dirty="0" smtClean="0">
                <a:solidFill>
                  <a:srgbClr val="008000"/>
                </a:solidFill>
                <a:sym typeface="Wingdings"/>
              </a:rPr>
              <a:t>                   </a:t>
            </a:r>
            <a:endParaRPr lang="en-US" sz="3600" dirty="0" smtClean="0">
              <a:solidFill>
                <a:srgbClr val="008000"/>
              </a:solidFill>
              <a:sym typeface="Wingdings"/>
            </a:endParaRPr>
          </a:p>
          <a:p>
            <a:r>
              <a:rPr lang="en-US" sz="3600" dirty="0" smtClean="0">
                <a:solidFill>
                  <a:srgbClr val="660066"/>
                </a:solidFill>
                <a:sym typeface="Wingdings"/>
              </a:rPr>
              <a:t>Family narratives unite</a:t>
            </a:r>
          </a:p>
          <a:p>
            <a:r>
              <a:rPr lang="en-US" sz="3600" dirty="0" smtClean="0">
                <a:solidFill>
                  <a:srgbClr val="FF6600"/>
                </a:solidFill>
                <a:sym typeface="Wingdings"/>
              </a:rPr>
              <a:t>Promote sense of </a:t>
            </a:r>
            <a:r>
              <a:rPr lang="en-US" sz="3600" dirty="0" smtClean="0">
                <a:solidFill>
                  <a:srgbClr val="FF6600"/>
                </a:solidFill>
                <a:sym typeface="Wingdings"/>
              </a:rPr>
              <a:t>“                                             ”</a:t>
            </a:r>
            <a:endParaRPr lang="en-US" sz="3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9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9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Unifying Family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599855"/>
            <a:ext cx="9144000" cy="62581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“Son, when we came to this country, we had nothing. Our family worked. We opened a store. Your grandfather went to high school. Your father went to college. And now you. ...”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endParaRPr lang="en-US" dirty="0" smtClean="0">
              <a:solidFill>
                <a:srgbClr val="0000FF"/>
              </a:solidFill>
            </a:endParaRPr>
          </a:p>
          <a:p>
            <a:pPr lvl="2"/>
            <a:r>
              <a:rPr lang="en-US" dirty="0">
                <a:solidFill>
                  <a:srgbClr val="0000FF"/>
                </a:solidFill>
              </a:rPr>
              <a:t>“Sweetheart, we used to have it all. Then we lost everything.”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  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>
                <a:solidFill>
                  <a:srgbClr val="008000"/>
                </a:solidFill>
              </a:rPr>
              <a:t>‘Dear, let me tell you, we’ve had ups and downs in our family. We built a family business. Your grandfather was a pillar of the community. Your mother was on the board of the hospital. But we also had setbacks. You had an uncle who was once arrested. We had a house burn down. Your father lost a job. But no matter what happened, we always stuck together as a family.’</a:t>
            </a:r>
          </a:p>
        </p:txBody>
      </p:sp>
    </p:spTree>
    <p:extLst>
      <p:ext uri="{BB962C8B-B14F-4D97-AF65-F5344CB8AC3E}">
        <p14:creationId xmlns:p14="http://schemas.microsoft.com/office/powerpoint/2010/main" val="255918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346</Words>
  <Application>Microsoft Macintosh PowerPoint</Application>
  <PresentationFormat>On-screen Show (4:3)</PresentationFormat>
  <Paragraphs>34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Corbel</vt:lpstr>
      <vt:lpstr>ＭＳ Ｐゴシック</vt:lpstr>
      <vt:lpstr>Wingdings</vt:lpstr>
      <vt:lpstr>Arial</vt:lpstr>
      <vt:lpstr>Office Theme</vt:lpstr>
      <vt:lpstr>To Know from Trees &amp; Kellas (2009)</vt:lpstr>
      <vt:lpstr>PowerPoint Presentation</vt:lpstr>
      <vt:lpstr>Building Blocks of Narrative</vt:lpstr>
      <vt:lpstr>“Do You Know” Study (Duke, Lazarus &amp; Fivush, 2008)</vt:lpstr>
      <vt:lpstr>Unifying Family Narratives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18</cp:revision>
  <dcterms:created xsi:type="dcterms:W3CDTF">2015-01-08T22:17:18Z</dcterms:created>
  <dcterms:modified xsi:type="dcterms:W3CDTF">2017-03-26T19:45:32Z</dcterms:modified>
</cp:coreProperties>
</file>